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40" r:id="rId4"/>
  </p:sldMasterIdLst>
  <p:notesMasterIdLst>
    <p:notesMasterId r:id="rId15"/>
  </p:notesMasterIdLst>
  <p:sldIdLst>
    <p:sldId id="260" r:id="rId5"/>
    <p:sldId id="261" r:id="rId6"/>
    <p:sldId id="267" r:id="rId7"/>
    <p:sldId id="268" r:id="rId8"/>
    <p:sldId id="269" r:id="rId9"/>
    <p:sldId id="270" r:id="rId10"/>
    <p:sldId id="272" r:id="rId11"/>
    <p:sldId id="275" r:id="rId12"/>
    <p:sldId id="273" r:id="rId13"/>
    <p:sldId id="27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7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jpg>
</file>

<file path=ppt/media/image18.png>
</file>

<file path=ppt/media/image19.gif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gif>
</file>

<file path=ppt/media/image27.png>
</file>

<file path=ppt/media/image28.jpeg>
</file>

<file path=ppt/media/image29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07444A-D1A1-4853-B881-F8F8A2B672AA}" type="datetimeFigureOut">
              <a:rPr lang="en-US" smtClean="0"/>
              <a:t>3/5/2020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0CB90E-A225-4324-8C33-43B91060884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786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FCA80-3149-4E77-8A10-61897EDA3B46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13711-36CD-49B6-9950-F52DFEABB444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09F87-2F65-4022-A223-5773581A346C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328A6-DFEA-4DEB-902A-5CD45AEC92CE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1E4CA-5AE3-4870-BD9C-5EEB663715AB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11FB8-B5F3-49D0-BC3B-869D3A8CDBA7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ADFF6-C930-49C8-94FB-8F6FD2363FAD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E9CD1-1044-4815-9F42-749864AB9AF7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21573-514C-4F42-BCAD-23F0FC3E15F0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9C9D3-68C8-4C7B-8900-91931799374E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B228F-8597-4214-9AEE-4076FD5CA715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7F8CC-B120-4B42-BEE7-63A5350889A2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258E9-5596-48C3-B804-C76A65717270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7C53-E53C-41B3-812A-684A050FC715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D1511-E534-4630-A1C6-AD2AF8D54CE5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89630-DBCB-471E-ABE0-D32F6A692637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1631A-C749-4F96-9D50-34B67FA138ED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A2B52B98-6AEB-475D-82BB-A785B0B1CD52}" type="datetime1">
              <a:rPr lang="en-US" smtClean="0"/>
              <a:t>3/5/2020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jp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gif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jpg"/><Relationship Id="rId4" Type="http://schemas.openxmlformats.org/officeDocument/2006/relationships/image" Target="../media/image16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gif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3.png"/><Relationship Id="rId7" Type="http://schemas.openxmlformats.org/officeDocument/2006/relationships/image" Target="../media/image26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upload.wikimedia.org/wikipedia/commons/d/d8/Sorting_shellsort_anim.gif" TargetMode="External"/><Relationship Id="rId7" Type="http://schemas.openxmlformats.org/officeDocument/2006/relationships/hyperlink" Target="https://www.c-sharpcorner.com/blogs/quick-sort-algorithm-in-c-sharp" TargetMode="External"/><Relationship Id="rId2" Type="http://schemas.openxmlformats.org/officeDocument/2006/relationships/hyperlink" Target="https://upload.wikimedia.org/wikipedia/commons/1/1b/Sorting_heapsort_anim.gi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phy.com/gifs/earth-HtPQ2DrTFvG1y" TargetMode="External"/><Relationship Id="rId5" Type="http://schemas.openxmlformats.org/officeDocument/2006/relationships/hyperlink" Target="https://giphy.com/gifs/algorithm-WLkahNhIBzxJu" TargetMode="External"/><Relationship Id="rId4" Type="http://schemas.openxmlformats.org/officeDocument/2006/relationships/hyperlink" Target="https://www.tutorialspoint.com/data_structures_algorithms/images/quick_sort_partition_animation.gi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94E20B4-B38C-431D-97FB-559753C4CD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15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2769538" y="445383"/>
            <a:ext cx="1995577" cy="7534653"/>
          </a:xfrm>
          <a:prstGeom prst="round2SameRect">
            <a:avLst>
              <a:gd name="adj1" fmla="val 9679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6074B-C45A-40AF-9F6D-1348D176FE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4099" y="3676649"/>
            <a:ext cx="7534652" cy="824721"/>
          </a:xfrm>
        </p:spPr>
        <p:txBody>
          <a:bodyPr>
            <a:noAutofit/>
          </a:bodyPr>
          <a:lstStyle/>
          <a:p>
            <a:r>
              <a:rPr lang="en-US" sz="4400" b="1" dirty="0">
                <a:latin typeface="Pretendo" panose="02000000000000000000" pitchFamily="2" charset="0"/>
              </a:rPr>
              <a:t>Sorting Algorithms</a:t>
            </a:r>
            <a:endParaRPr lang="en-US" sz="2800" dirty="0">
              <a:latin typeface="Pretendo" panose="02000000000000000000" pitchFamily="2" charset="0"/>
              <a:ea typeface="851Gkktt" panose="02000600000000000000" pitchFamily="2" charset="-128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73FCE9-28D4-427E-BF96-E6B19E59E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425171"/>
            <a:ext cx="7534652" cy="534838"/>
          </a:xfrm>
        </p:spPr>
        <p:txBody>
          <a:bodyPr>
            <a:normAutofit fontScale="70000" lnSpcReduction="20000"/>
          </a:bodyPr>
          <a:lstStyle/>
          <a:p>
            <a:endParaRPr lang="en-US" sz="1800" dirty="0">
              <a:latin typeface="Consolas" panose="020B0609020204030204" pitchFamily="49" charset="0"/>
            </a:endParaRPr>
          </a:p>
          <a:p>
            <a:r>
              <a:rPr lang="en-US" sz="1800" dirty="0">
                <a:latin typeface="Consolas" panose="020B0609020204030204" pitchFamily="49" charset="0"/>
              </a:rPr>
              <a:t>By Ben Royans [P205225]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ACEC02-CB12-42C0-8176-1F36A8B9CD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8675" y="1327929"/>
            <a:ext cx="2667000" cy="2209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8490428-95FA-4A02-A79D-6A90AB431E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4638" y="134064"/>
            <a:ext cx="3648253" cy="18652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60DD841-F263-482F-B487-43CE74C54A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4903" y="4851802"/>
            <a:ext cx="2802488" cy="221443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6F3EADD-7D35-4A9A-8227-21362DCC69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43764" y="134064"/>
            <a:ext cx="1700566" cy="245537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02265C1-509D-401E-A9AE-943CB60E648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9783644" y="2513897"/>
            <a:ext cx="2523267" cy="4357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795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3AF0BE0-6D5D-44CF-8D2C-5314CDB3D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612" y="1610381"/>
            <a:ext cx="5000000" cy="524761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19126A3-0E3E-40D6-B64C-CE22B13E5490}"/>
              </a:ext>
            </a:extLst>
          </p:cNvPr>
          <p:cNvSpPr/>
          <p:nvPr/>
        </p:nvSpPr>
        <p:spPr>
          <a:xfrm>
            <a:off x="457200" y="466731"/>
            <a:ext cx="11224727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ras Demi ITC" panose="020B0805030504020804" pitchFamily="34" charset="0"/>
              </a:rPr>
              <a:t>Thanks for watching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070996D-87CD-4C0D-89E6-61A3B8A2486F}"/>
              </a:ext>
            </a:extLst>
          </p:cNvPr>
          <p:cNvSpPr/>
          <p:nvPr/>
        </p:nvSpPr>
        <p:spPr>
          <a:xfrm>
            <a:off x="6684433" y="5872465"/>
            <a:ext cx="5883902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ras Light ITC" panose="020B0402030504020804" pitchFamily="34" charset="0"/>
              </a:rPr>
              <a:t>By Ben Royans</a:t>
            </a:r>
          </a:p>
        </p:txBody>
      </p:sp>
    </p:spTree>
    <p:extLst>
      <p:ext uri="{BB962C8B-B14F-4D97-AF65-F5344CB8AC3E}">
        <p14:creationId xmlns:p14="http://schemas.microsoft.com/office/powerpoint/2010/main" val="2034477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" y="609600"/>
            <a:ext cx="3468669" cy="970450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</a:rPr>
              <a:t>Sorting Algorithms used in this project: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292CA-6284-4C1D-9FB2-E1D962FC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3078749" cy="4058751"/>
          </a:xfrm>
        </p:spPr>
        <p:txBody>
          <a:bodyPr anchor="t">
            <a:normAutofit fontScale="85000" lnSpcReduction="10000"/>
          </a:bodyPr>
          <a:lstStyle/>
          <a:p>
            <a:pPr>
              <a:lnSpc>
                <a:spcPct val="200000"/>
              </a:lnSpc>
              <a:spcAft>
                <a:spcPts val="1000"/>
              </a:spcAft>
              <a:buSzPct val="90000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Merge Sort</a:t>
            </a:r>
          </a:p>
          <a:p>
            <a:pPr>
              <a:lnSpc>
                <a:spcPct val="200000"/>
              </a:lnSpc>
              <a:spcAft>
                <a:spcPts val="1000"/>
              </a:spcAft>
              <a:buSzPct val="90000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Heapsort</a:t>
            </a:r>
          </a:p>
          <a:p>
            <a:pPr>
              <a:lnSpc>
                <a:spcPct val="200000"/>
              </a:lnSpc>
              <a:spcAft>
                <a:spcPts val="1000"/>
              </a:spcAft>
              <a:buSzPct val="90000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Shellsort</a:t>
            </a:r>
          </a:p>
          <a:p>
            <a:pPr>
              <a:lnSpc>
                <a:spcPct val="200000"/>
              </a:lnSpc>
              <a:spcAft>
                <a:spcPts val="1000"/>
              </a:spcAft>
              <a:buSzPct val="90000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Quicksort</a:t>
            </a:r>
          </a:p>
          <a:p>
            <a:pPr>
              <a:lnSpc>
                <a:spcPct val="200000"/>
              </a:lnSpc>
              <a:spcAft>
                <a:spcPts val="1000"/>
              </a:spcAft>
              <a:buSzPct val="90000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Bubble Sort</a:t>
            </a:r>
          </a:p>
          <a:p>
            <a:pPr>
              <a:lnSpc>
                <a:spcPct val="200000"/>
              </a:lnSpc>
              <a:spcAft>
                <a:spcPts val="1000"/>
              </a:spcAft>
              <a:buSzPct val="90000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Quantum Bogo Sort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C094AD-DFDC-4944-8341-B513DBD94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40" r="11927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7F8D0DE-0520-415C-82CF-BFA08FEC47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5669" y="3429000"/>
            <a:ext cx="2891354" cy="269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624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626"/>
            <a:ext cx="4552950" cy="715474"/>
          </a:xfrm>
        </p:spPr>
        <p:txBody>
          <a:bodyPr anchor="b">
            <a:normAutofit fontScale="90000"/>
          </a:bodyPr>
          <a:lstStyle/>
          <a:p>
            <a:r>
              <a:rPr lang="en-US" sz="4400" dirty="0">
                <a:latin typeface="Pretendo" panose="02000000000000000000" pitchFamily="2" charset="0"/>
                <a:ea typeface="Verdana" panose="020B0604030504040204" pitchFamily="34" charset="0"/>
              </a:rPr>
              <a:t>Merge Sort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292CA-6284-4C1D-9FB2-E1D962FC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336" y="1732449"/>
            <a:ext cx="4218263" cy="1544151"/>
          </a:xfrm>
        </p:spPr>
        <p:txBody>
          <a:bodyPr anchor="t">
            <a:normAutofit/>
          </a:bodyPr>
          <a:lstStyle/>
          <a:p>
            <a:pPr>
              <a:lnSpc>
                <a:spcPct val="200000"/>
              </a:lnSpc>
              <a:spcAft>
                <a:spcPts val="1000"/>
              </a:spcAft>
              <a:buSzPct val="90000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Fast, efficient method.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E082D04-CBC4-4C32-97FF-EB24BF2EBB0F}"/>
              </a:ext>
            </a:extLst>
          </p:cNvPr>
          <p:cNvSpPr txBox="1">
            <a:spLocks/>
          </p:cNvSpPr>
          <p:nvPr/>
        </p:nvSpPr>
        <p:spPr>
          <a:xfrm>
            <a:off x="0" y="981074"/>
            <a:ext cx="4552950" cy="48577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Advantages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97BFED6-945E-4E53-AFD1-1A8295220CFC}"/>
              </a:ext>
            </a:extLst>
          </p:cNvPr>
          <p:cNvSpPr txBox="1">
            <a:spLocks/>
          </p:cNvSpPr>
          <p:nvPr/>
        </p:nvSpPr>
        <p:spPr>
          <a:xfrm>
            <a:off x="201337" y="4293575"/>
            <a:ext cx="4218262" cy="15441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  <a:spcAft>
                <a:spcPts val="1000"/>
              </a:spcAft>
              <a:buSzPct val="90000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Requires extra storage, not an in-place algorithm.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5E0C106-8B1F-44C1-A824-F8CA77867316}"/>
              </a:ext>
            </a:extLst>
          </p:cNvPr>
          <p:cNvSpPr txBox="1">
            <a:spLocks/>
          </p:cNvSpPr>
          <p:nvPr/>
        </p:nvSpPr>
        <p:spPr>
          <a:xfrm>
            <a:off x="0" y="3542200"/>
            <a:ext cx="4552950" cy="48577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Disadvantages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948EF79-AFF8-4988-9E1B-CBD720BD2D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9174" y="324219"/>
            <a:ext cx="7229476" cy="4752606"/>
          </a:xfrm>
          <a:prstGeom prst="rect">
            <a:avLst/>
          </a:prstGeom>
          <a:effectLst>
            <a:glow rad="127000">
              <a:schemeClr val="tx1">
                <a:alpha val="51000"/>
              </a:schemeClr>
            </a:glo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60E21A-6C47-47D9-A807-CA2697C782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5824" y="5334000"/>
            <a:ext cx="7362826" cy="1418126"/>
          </a:xfrm>
          <a:prstGeom prst="rect">
            <a:avLst/>
          </a:prstGeom>
        </p:spPr>
      </p:pic>
      <p:graphicFrame>
        <p:nvGraphicFramePr>
          <p:cNvPr id="10" name="Table 4">
            <a:extLst>
              <a:ext uri="{FF2B5EF4-FFF2-40B4-BE49-F238E27FC236}">
                <a16:creationId xmlns:a16="http://schemas.microsoft.com/office/drawing/2014/main" id="{325F41A8-F71A-4942-BF3B-5770992D92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67666"/>
              </p:ext>
            </p:extLst>
          </p:nvPr>
        </p:nvGraphicFramePr>
        <p:xfrm>
          <a:off x="528303" y="5853614"/>
          <a:ext cx="3496344" cy="807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5448">
                  <a:extLst>
                    <a:ext uri="{9D8B030D-6E8A-4147-A177-3AD203B41FA5}">
                      <a16:colId xmlns:a16="http://schemas.microsoft.com/office/drawing/2014/main" val="3020061555"/>
                    </a:ext>
                  </a:extLst>
                </a:gridCol>
                <a:gridCol w="1165448">
                  <a:extLst>
                    <a:ext uri="{9D8B030D-6E8A-4147-A177-3AD203B41FA5}">
                      <a16:colId xmlns:a16="http://schemas.microsoft.com/office/drawing/2014/main" val="1489569869"/>
                    </a:ext>
                  </a:extLst>
                </a:gridCol>
                <a:gridCol w="1165448">
                  <a:extLst>
                    <a:ext uri="{9D8B030D-6E8A-4147-A177-3AD203B41FA5}">
                      <a16:colId xmlns:a16="http://schemas.microsoft.com/office/drawing/2014/main" val="2147249265"/>
                    </a:ext>
                  </a:extLst>
                </a:gridCol>
              </a:tblGrid>
              <a:tr h="249061">
                <a:tc gridSpan="3">
                  <a:txBody>
                    <a:bodyPr/>
                    <a:lstStyle/>
                    <a:p>
                      <a:pPr algn="ctr"/>
                      <a:r>
                        <a:rPr lang="en-AU" sz="1200" dirty="0"/>
                        <a:t>Time Complexity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5541736"/>
                  </a:ext>
                </a:extLst>
              </a:tr>
              <a:tr h="249061">
                <a:tc>
                  <a:txBody>
                    <a:bodyPr/>
                    <a:lstStyle/>
                    <a:p>
                      <a:r>
                        <a:rPr lang="en-AU" sz="12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200" dirty="0"/>
                        <a:t>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200" dirty="0"/>
                        <a:t>Worst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6200645"/>
                  </a:ext>
                </a:extLst>
              </a:tr>
              <a:tr h="249061">
                <a:tc>
                  <a:txBody>
                    <a:bodyPr/>
                    <a:lstStyle/>
                    <a:p>
                      <a:r>
                        <a:rPr lang="el-GR" sz="1100">
                          <a:effectLst/>
                        </a:rPr>
                        <a:t>Ω(</a:t>
                      </a:r>
                      <a:r>
                        <a:rPr lang="en-AU" sz="1100">
                          <a:effectLst/>
                        </a:rPr>
                        <a:t>n log(n))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l-GR" sz="1100">
                          <a:effectLst/>
                        </a:rPr>
                        <a:t>Θ(</a:t>
                      </a:r>
                      <a:r>
                        <a:rPr lang="en-AU" sz="1100">
                          <a:effectLst/>
                        </a:rPr>
                        <a:t>n log(n))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AU" sz="1100" dirty="0">
                          <a:effectLst/>
                        </a:rPr>
                        <a:t>O(n log(n))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86885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1070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626"/>
            <a:ext cx="4552950" cy="715474"/>
          </a:xfrm>
        </p:spPr>
        <p:txBody>
          <a:bodyPr anchor="b">
            <a:normAutofit fontScale="90000"/>
          </a:bodyPr>
          <a:lstStyle/>
          <a:p>
            <a:r>
              <a:rPr lang="en-US" sz="4400" dirty="0">
                <a:latin typeface="Pretendo" panose="02000000000000000000" pitchFamily="2" charset="0"/>
                <a:ea typeface="Verdana" panose="020B0604030504040204" pitchFamily="34" charset="0"/>
              </a:rPr>
              <a:t>Heapsort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292CA-6284-4C1D-9FB2-E1D962FC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782" y="1732449"/>
            <a:ext cx="4234167" cy="1544151"/>
          </a:xfrm>
        </p:spPr>
        <p:txBody>
          <a:bodyPr anchor="t">
            <a:normAutofit/>
          </a:bodyPr>
          <a:lstStyle/>
          <a:p>
            <a:pPr>
              <a:lnSpc>
                <a:spcPct val="200000"/>
              </a:lnSpc>
              <a:spcAft>
                <a:spcPts val="1000"/>
              </a:spcAft>
              <a:buSzPct val="90000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Fast, efficient method.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E082D04-CBC4-4C32-97FF-EB24BF2EBB0F}"/>
              </a:ext>
            </a:extLst>
          </p:cNvPr>
          <p:cNvSpPr txBox="1">
            <a:spLocks/>
          </p:cNvSpPr>
          <p:nvPr/>
        </p:nvSpPr>
        <p:spPr>
          <a:xfrm>
            <a:off x="0" y="981074"/>
            <a:ext cx="4552950" cy="48577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Advantages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97BFED6-945E-4E53-AFD1-1A8295220CFC}"/>
              </a:ext>
            </a:extLst>
          </p:cNvPr>
          <p:cNvSpPr txBox="1">
            <a:spLocks/>
          </p:cNvSpPr>
          <p:nvPr/>
        </p:nvSpPr>
        <p:spPr>
          <a:xfrm>
            <a:off x="318783" y="4293575"/>
            <a:ext cx="3673762" cy="15441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  <a:spcAft>
                <a:spcPts val="1000"/>
              </a:spcAft>
              <a:buSzPct val="90000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An unstable sort which may re-arrange the original order.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5E0C106-8B1F-44C1-A824-F8CA77867316}"/>
              </a:ext>
            </a:extLst>
          </p:cNvPr>
          <p:cNvSpPr txBox="1">
            <a:spLocks/>
          </p:cNvSpPr>
          <p:nvPr/>
        </p:nvSpPr>
        <p:spPr>
          <a:xfrm>
            <a:off x="0" y="3542200"/>
            <a:ext cx="4552950" cy="48577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Disadvantages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87B651D-C600-4FB4-BDFF-CBBA4AB1AE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4875" y="4810125"/>
            <a:ext cx="7353300" cy="1949654"/>
          </a:xfrm>
          <a:prstGeom prst="rect">
            <a:avLst/>
          </a:prstGeom>
        </p:spPr>
      </p:pic>
      <p:graphicFrame>
        <p:nvGraphicFramePr>
          <p:cNvPr id="14" name="Table 4">
            <a:extLst>
              <a:ext uri="{FF2B5EF4-FFF2-40B4-BE49-F238E27FC236}">
                <a16:creationId xmlns:a16="http://schemas.microsoft.com/office/drawing/2014/main" id="{543AEFAA-893F-42A9-8F88-990CE62311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7932358"/>
              </p:ext>
            </p:extLst>
          </p:nvPr>
        </p:nvGraphicFramePr>
        <p:xfrm>
          <a:off x="545081" y="5937504"/>
          <a:ext cx="3496344" cy="807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5448">
                  <a:extLst>
                    <a:ext uri="{9D8B030D-6E8A-4147-A177-3AD203B41FA5}">
                      <a16:colId xmlns:a16="http://schemas.microsoft.com/office/drawing/2014/main" val="3020061555"/>
                    </a:ext>
                  </a:extLst>
                </a:gridCol>
                <a:gridCol w="1165448">
                  <a:extLst>
                    <a:ext uri="{9D8B030D-6E8A-4147-A177-3AD203B41FA5}">
                      <a16:colId xmlns:a16="http://schemas.microsoft.com/office/drawing/2014/main" val="1489569869"/>
                    </a:ext>
                  </a:extLst>
                </a:gridCol>
                <a:gridCol w="1165448">
                  <a:extLst>
                    <a:ext uri="{9D8B030D-6E8A-4147-A177-3AD203B41FA5}">
                      <a16:colId xmlns:a16="http://schemas.microsoft.com/office/drawing/2014/main" val="2147249265"/>
                    </a:ext>
                  </a:extLst>
                </a:gridCol>
              </a:tblGrid>
              <a:tr h="249061">
                <a:tc gridSpan="3">
                  <a:txBody>
                    <a:bodyPr/>
                    <a:lstStyle/>
                    <a:p>
                      <a:pPr algn="ctr"/>
                      <a:r>
                        <a:rPr lang="en-AU" sz="1200" dirty="0"/>
                        <a:t>Time Complexity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5541736"/>
                  </a:ext>
                </a:extLst>
              </a:tr>
              <a:tr h="249061">
                <a:tc>
                  <a:txBody>
                    <a:bodyPr/>
                    <a:lstStyle/>
                    <a:p>
                      <a:r>
                        <a:rPr lang="en-AU" sz="12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200" dirty="0"/>
                        <a:t>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200" dirty="0"/>
                        <a:t>Worst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6200645"/>
                  </a:ext>
                </a:extLst>
              </a:tr>
              <a:tr h="249061">
                <a:tc>
                  <a:txBody>
                    <a:bodyPr/>
                    <a:lstStyle/>
                    <a:p>
                      <a:r>
                        <a:rPr lang="el-GR" sz="1100">
                          <a:effectLst/>
                        </a:rPr>
                        <a:t>Ω(</a:t>
                      </a:r>
                      <a:r>
                        <a:rPr lang="en-AU" sz="1100">
                          <a:effectLst/>
                        </a:rPr>
                        <a:t>n log(n))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l-GR" sz="1100">
                          <a:effectLst/>
                        </a:rPr>
                        <a:t>Θ(</a:t>
                      </a:r>
                      <a:r>
                        <a:rPr lang="en-AU" sz="1100">
                          <a:effectLst/>
                        </a:rPr>
                        <a:t>n log(n))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AU" sz="1100" dirty="0">
                          <a:effectLst/>
                        </a:rPr>
                        <a:t>O(n log(n))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8688522"/>
                  </a:ext>
                </a:extLst>
              </a:tr>
            </a:tbl>
          </a:graphicData>
        </a:graphic>
      </p:graphicFrame>
      <p:pic>
        <p:nvPicPr>
          <p:cNvPr id="15" name="Picture 14">
            <a:extLst>
              <a:ext uri="{FF2B5EF4-FFF2-40B4-BE49-F238E27FC236}">
                <a16:creationId xmlns:a16="http://schemas.microsoft.com/office/drawing/2014/main" id="{4B6C6C20-5BBE-422A-BC01-4A980D30AD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2725" y="3704790"/>
            <a:ext cx="3619500" cy="923925"/>
          </a:xfrm>
          <a:prstGeom prst="rect">
            <a:avLst/>
          </a:prstGeom>
        </p:spPr>
      </p:pic>
      <p:pic>
        <p:nvPicPr>
          <p:cNvPr id="1028" name="Picture 4" descr="Heap (data structure) - Wikipedia">
            <a:extLst>
              <a:ext uri="{FF2B5EF4-FFF2-40B4-BE49-F238E27FC236}">
                <a16:creationId xmlns:a16="http://schemas.microsoft.com/office/drawing/2014/main" id="{0834DB31-A51D-49A9-87E7-AB2CBE8425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1162" y="114642"/>
            <a:ext cx="4362626" cy="3235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6843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626"/>
            <a:ext cx="4552950" cy="715474"/>
          </a:xfrm>
        </p:spPr>
        <p:txBody>
          <a:bodyPr anchor="b">
            <a:normAutofit fontScale="90000"/>
          </a:bodyPr>
          <a:lstStyle/>
          <a:p>
            <a:r>
              <a:rPr lang="en-US" sz="4400" dirty="0">
                <a:latin typeface="Pretendo" panose="02000000000000000000" pitchFamily="2" charset="0"/>
                <a:ea typeface="Verdana" panose="020B0604030504040204" pitchFamily="34" charset="0"/>
              </a:rPr>
              <a:t>Shellsort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292CA-6284-4C1D-9FB2-E1D962FC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6503" y="1732449"/>
            <a:ext cx="3766041" cy="1544151"/>
          </a:xfrm>
        </p:spPr>
        <p:txBody>
          <a:bodyPr anchor="t">
            <a:normAutofit fontScale="70000" lnSpcReduction="20000"/>
          </a:bodyPr>
          <a:lstStyle/>
          <a:p>
            <a:pPr>
              <a:lnSpc>
                <a:spcPct val="200000"/>
              </a:lnSpc>
              <a:spcAft>
                <a:spcPts val="1000"/>
              </a:spcAft>
              <a:buSzPct val="90000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Simple algorithm that can be implemented on smaller scales where speed is not a critical factor.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E082D04-CBC4-4C32-97FF-EB24BF2EBB0F}"/>
              </a:ext>
            </a:extLst>
          </p:cNvPr>
          <p:cNvSpPr txBox="1">
            <a:spLocks/>
          </p:cNvSpPr>
          <p:nvPr/>
        </p:nvSpPr>
        <p:spPr>
          <a:xfrm>
            <a:off x="0" y="981074"/>
            <a:ext cx="4552950" cy="48577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Advantages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97BFED6-945E-4E53-AFD1-1A8295220CFC}"/>
              </a:ext>
            </a:extLst>
          </p:cNvPr>
          <p:cNvSpPr txBox="1">
            <a:spLocks/>
          </p:cNvSpPr>
          <p:nvPr/>
        </p:nvSpPr>
        <p:spPr>
          <a:xfrm>
            <a:off x="226503" y="4293575"/>
            <a:ext cx="3766041" cy="15441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  <a:spcAft>
                <a:spcPts val="1000"/>
              </a:spcAft>
              <a:buSzPct val="90000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Not as efficient as Merge, Heap or Quick sorts in its methodology.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5E0C106-8B1F-44C1-A824-F8CA77867316}"/>
              </a:ext>
            </a:extLst>
          </p:cNvPr>
          <p:cNvSpPr txBox="1">
            <a:spLocks/>
          </p:cNvSpPr>
          <p:nvPr/>
        </p:nvSpPr>
        <p:spPr>
          <a:xfrm>
            <a:off x="0" y="3542200"/>
            <a:ext cx="4552950" cy="48577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Disadvantages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56FEB18-E1A7-4E52-860B-509F8FB0F6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4400" y="5238750"/>
            <a:ext cx="7296149" cy="1524000"/>
          </a:xfrm>
          <a:prstGeom prst="rect">
            <a:avLst/>
          </a:prstGeom>
        </p:spPr>
      </p:pic>
      <p:graphicFrame>
        <p:nvGraphicFramePr>
          <p:cNvPr id="11" name="Table 4">
            <a:extLst>
              <a:ext uri="{FF2B5EF4-FFF2-40B4-BE49-F238E27FC236}">
                <a16:creationId xmlns:a16="http://schemas.microsoft.com/office/drawing/2014/main" id="{D2E8FBFF-82FB-46B4-BCFF-AC5972BD28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4353370"/>
              </p:ext>
            </p:extLst>
          </p:nvPr>
        </p:nvGraphicFramePr>
        <p:xfrm>
          <a:off x="528303" y="5853614"/>
          <a:ext cx="3496344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5448">
                  <a:extLst>
                    <a:ext uri="{9D8B030D-6E8A-4147-A177-3AD203B41FA5}">
                      <a16:colId xmlns:a16="http://schemas.microsoft.com/office/drawing/2014/main" val="3020061555"/>
                    </a:ext>
                  </a:extLst>
                </a:gridCol>
                <a:gridCol w="1165448">
                  <a:extLst>
                    <a:ext uri="{9D8B030D-6E8A-4147-A177-3AD203B41FA5}">
                      <a16:colId xmlns:a16="http://schemas.microsoft.com/office/drawing/2014/main" val="1489569869"/>
                    </a:ext>
                  </a:extLst>
                </a:gridCol>
                <a:gridCol w="1165448">
                  <a:extLst>
                    <a:ext uri="{9D8B030D-6E8A-4147-A177-3AD203B41FA5}">
                      <a16:colId xmlns:a16="http://schemas.microsoft.com/office/drawing/2014/main" val="2147249265"/>
                    </a:ext>
                  </a:extLst>
                </a:gridCol>
              </a:tblGrid>
              <a:tr h="249061">
                <a:tc gridSpan="3">
                  <a:txBody>
                    <a:bodyPr/>
                    <a:lstStyle/>
                    <a:p>
                      <a:pPr algn="ctr"/>
                      <a:r>
                        <a:rPr lang="en-AU" sz="1200" dirty="0"/>
                        <a:t>Time Complexity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5541736"/>
                  </a:ext>
                </a:extLst>
              </a:tr>
              <a:tr h="249061">
                <a:tc>
                  <a:txBody>
                    <a:bodyPr/>
                    <a:lstStyle/>
                    <a:p>
                      <a:r>
                        <a:rPr lang="en-AU" sz="12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200" dirty="0"/>
                        <a:t>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200" dirty="0"/>
                        <a:t>Worst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6200645"/>
                  </a:ext>
                </a:extLst>
              </a:tr>
              <a:tr h="249061">
                <a:tc>
                  <a:txBody>
                    <a:bodyPr/>
                    <a:lstStyle/>
                    <a:p>
                      <a:r>
                        <a:rPr lang="el-GR" sz="1200" dirty="0">
                          <a:effectLst/>
                        </a:rPr>
                        <a:t>Ω(</a:t>
                      </a:r>
                      <a:r>
                        <a:rPr lang="en-AU" sz="1200" dirty="0">
                          <a:effectLst/>
                        </a:rPr>
                        <a:t>n log(n))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 sz="1200">
                          <a:effectLst/>
                        </a:rPr>
                        <a:t>Θ(n(log(n))^2)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 sz="1200" dirty="0">
                          <a:effectLst/>
                        </a:rPr>
                        <a:t>O(n(log(n))^2)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8688522"/>
                  </a:ext>
                </a:extLst>
              </a:tr>
            </a:tbl>
          </a:graphicData>
        </a:graphic>
      </p:graphicFrame>
      <p:pic>
        <p:nvPicPr>
          <p:cNvPr id="5122" name="Picture 2" descr="5.10. The Shell Sort — Problem Solving with Algorithms and ...">
            <a:extLst>
              <a:ext uri="{FF2B5EF4-FFF2-40B4-BE49-F238E27FC236}">
                <a16:creationId xmlns:a16="http://schemas.microsoft.com/office/drawing/2014/main" id="{599DF426-11BB-4B44-9964-1934553EE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731" y="807840"/>
            <a:ext cx="6584224" cy="3709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2431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626"/>
            <a:ext cx="4552950" cy="715474"/>
          </a:xfrm>
        </p:spPr>
        <p:txBody>
          <a:bodyPr anchor="b">
            <a:normAutofit fontScale="90000"/>
          </a:bodyPr>
          <a:lstStyle/>
          <a:p>
            <a:r>
              <a:rPr lang="en-US" sz="4400" dirty="0">
                <a:latin typeface="Pretendo" panose="02000000000000000000" pitchFamily="2" charset="0"/>
                <a:ea typeface="Verdana" panose="020B0604030504040204" pitchFamily="34" charset="0"/>
              </a:rPr>
              <a:t>Quicksort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292CA-6284-4C1D-9FB2-E1D962FC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781" y="1732449"/>
            <a:ext cx="4194494" cy="1544151"/>
          </a:xfrm>
        </p:spPr>
        <p:txBody>
          <a:bodyPr anchor="t">
            <a:normAutofit fontScale="85000" lnSpcReduction="10000"/>
          </a:bodyPr>
          <a:lstStyle/>
          <a:p>
            <a:pPr>
              <a:lnSpc>
                <a:spcPct val="200000"/>
              </a:lnSpc>
              <a:spcAft>
                <a:spcPts val="1000"/>
              </a:spcAft>
              <a:buSzPct val="90000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‘In-place’ method not requiring extra space to deconstruct elements.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E082D04-CBC4-4C32-97FF-EB24BF2EBB0F}"/>
              </a:ext>
            </a:extLst>
          </p:cNvPr>
          <p:cNvSpPr txBox="1">
            <a:spLocks/>
          </p:cNvSpPr>
          <p:nvPr/>
        </p:nvSpPr>
        <p:spPr>
          <a:xfrm>
            <a:off x="0" y="981074"/>
            <a:ext cx="4552950" cy="48577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Advantages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97BFED6-945E-4E53-AFD1-1A8295220CFC}"/>
              </a:ext>
            </a:extLst>
          </p:cNvPr>
          <p:cNvSpPr txBox="1">
            <a:spLocks/>
          </p:cNvSpPr>
          <p:nvPr/>
        </p:nvSpPr>
        <p:spPr>
          <a:xfrm>
            <a:off x="167781" y="4293575"/>
            <a:ext cx="4194494" cy="15441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  <a:spcAft>
                <a:spcPts val="1000"/>
              </a:spcAft>
              <a:buSzPct val="90000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Unstable algorithm.</a:t>
            </a:r>
          </a:p>
          <a:p>
            <a:pPr>
              <a:lnSpc>
                <a:spcPct val="200000"/>
              </a:lnSpc>
              <a:spcAft>
                <a:spcPts val="1000"/>
              </a:spcAft>
              <a:buSzPct val="90000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Worst case scenario is O(n^2) when poor pivot points have been selected.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5E0C106-8B1F-44C1-A824-F8CA77867316}"/>
              </a:ext>
            </a:extLst>
          </p:cNvPr>
          <p:cNvSpPr txBox="1">
            <a:spLocks/>
          </p:cNvSpPr>
          <p:nvPr/>
        </p:nvSpPr>
        <p:spPr>
          <a:xfrm>
            <a:off x="0" y="3542200"/>
            <a:ext cx="4552950" cy="48577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Disadvantages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6088060-34D4-4B30-9B42-9B2344A541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4856" y="528882"/>
            <a:ext cx="5495238" cy="3904762"/>
          </a:xfrm>
          <a:prstGeom prst="rect">
            <a:avLst/>
          </a:prstGeom>
          <a:effectLst>
            <a:glow rad="114300">
              <a:schemeClr val="tx1">
                <a:alpha val="40000"/>
              </a:schemeClr>
            </a:glo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F65C94B-9DA2-4ADC-A2BE-BBFD27104B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6300" y="5000625"/>
            <a:ext cx="7410450" cy="1719386"/>
          </a:xfrm>
          <a:prstGeom prst="rect">
            <a:avLst/>
          </a:prstGeom>
        </p:spPr>
      </p:pic>
      <p:graphicFrame>
        <p:nvGraphicFramePr>
          <p:cNvPr id="10" name="Table 4">
            <a:extLst>
              <a:ext uri="{FF2B5EF4-FFF2-40B4-BE49-F238E27FC236}">
                <a16:creationId xmlns:a16="http://schemas.microsoft.com/office/drawing/2014/main" id="{F435DF1B-1E49-48F4-9E89-34E51946B8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67666"/>
              </p:ext>
            </p:extLst>
          </p:nvPr>
        </p:nvGraphicFramePr>
        <p:xfrm>
          <a:off x="528303" y="5853614"/>
          <a:ext cx="3496344" cy="807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5448">
                  <a:extLst>
                    <a:ext uri="{9D8B030D-6E8A-4147-A177-3AD203B41FA5}">
                      <a16:colId xmlns:a16="http://schemas.microsoft.com/office/drawing/2014/main" val="3020061555"/>
                    </a:ext>
                  </a:extLst>
                </a:gridCol>
                <a:gridCol w="1165448">
                  <a:extLst>
                    <a:ext uri="{9D8B030D-6E8A-4147-A177-3AD203B41FA5}">
                      <a16:colId xmlns:a16="http://schemas.microsoft.com/office/drawing/2014/main" val="1489569869"/>
                    </a:ext>
                  </a:extLst>
                </a:gridCol>
                <a:gridCol w="1165448">
                  <a:extLst>
                    <a:ext uri="{9D8B030D-6E8A-4147-A177-3AD203B41FA5}">
                      <a16:colId xmlns:a16="http://schemas.microsoft.com/office/drawing/2014/main" val="2147249265"/>
                    </a:ext>
                  </a:extLst>
                </a:gridCol>
              </a:tblGrid>
              <a:tr h="249061">
                <a:tc gridSpan="3">
                  <a:txBody>
                    <a:bodyPr/>
                    <a:lstStyle/>
                    <a:p>
                      <a:pPr algn="ctr"/>
                      <a:r>
                        <a:rPr lang="en-AU" sz="1200" dirty="0"/>
                        <a:t>Time Complexity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5541736"/>
                  </a:ext>
                </a:extLst>
              </a:tr>
              <a:tr h="249061">
                <a:tc>
                  <a:txBody>
                    <a:bodyPr/>
                    <a:lstStyle/>
                    <a:p>
                      <a:r>
                        <a:rPr lang="en-AU" sz="12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200" dirty="0"/>
                        <a:t>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200" dirty="0"/>
                        <a:t>Worst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6200645"/>
                  </a:ext>
                </a:extLst>
              </a:tr>
              <a:tr h="249061">
                <a:tc>
                  <a:txBody>
                    <a:bodyPr/>
                    <a:lstStyle/>
                    <a:p>
                      <a:r>
                        <a:rPr lang="el-GR" sz="1100" dirty="0">
                          <a:effectLst/>
                        </a:rPr>
                        <a:t>Ω(</a:t>
                      </a:r>
                      <a:r>
                        <a:rPr lang="en-AU" sz="1100" dirty="0">
                          <a:effectLst/>
                        </a:rPr>
                        <a:t>n log(n))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l-GR" sz="1100">
                          <a:effectLst/>
                        </a:rPr>
                        <a:t>Θ(</a:t>
                      </a:r>
                      <a:r>
                        <a:rPr lang="en-AU" sz="1100">
                          <a:effectLst/>
                        </a:rPr>
                        <a:t>n log(n))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AU" sz="1100" dirty="0">
                          <a:effectLst/>
                        </a:rPr>
                        <a:t>O(n log(n))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86885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6356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178462D-2F2F-4090-AD62-D9879879D4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434208" y="3354355"/>
            <a:ext cx="4209648" cy="39952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47626"/>
            <a:ext cx="4731391" cy="715474"/>
          </a:xfrm>
        </p:spPr>
        <p:txBody>
          <a:bodyPr anchor="b">
            <a:noAutofit/>
          </a:bodyPr>
          <a:lstStyle/>
          <a:p>
            <a:pPr algn="l"/>
            <a:r>
              <a:rPr lang="en-US" sz="3200" dirty="0">
                <a:latin typeface="Pretendo" panose="02000000000000000000" pitchFamily="2" charset="0"/>
                <a:ea typeface="Verdana" panose="020B0604030504040204" pitchFamily="34" charset="0"/>
              </a:rPr>
              <a:t>Quantum Bogo Sort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E082D04-CBC4-4C32-97FF-EB24BF2EBB0F}"/>
              </a:ext>
            </a:extLst>
          </p:cNvPr>
          <p:cNvSpPr txBox="1">
            <a:spLocks/>
          </p:cNvSpPr>
          <p:nvPr/>
        </p:nvSpPr>
        <p:spPr>
          <a:xfrm>
            <a:off x="0" y="981074"/>
            <a:ext cx="4552950" cy="48577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Advantages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97BFED6-945E-4E53-AFD1-1A8295220CFC}"/>
              </a:ext>
            </a:extLst>
          </p:cNvPr>
          <p:cNvSpPr txBox="1">
            <a:spLocks/>
          </p:cNvSpPr>
          <p:nvPr/>
        </p:nvSpPr>
        <p:spPr>
          <a:xfrm>
            <a:off x="266701" y="4293575"/>
            <a:ext cx="4210048" cy="15441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  <a:spcAft>
                <a:spcPts val="1000"/>
              </a:spcAft>
              <a:buSzPct val="90000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Limited re-usability</a:t>
            </a:r>
          </a:p>
          <a:p>
            <a:pPr>
              <a:lnSpc>
                <a:spcPct val="200000"/>
              </a:lnSpc>
              <a:spcAft>
                <a:spcPts val="1000"/>
              </a:spcAft>
              <a:buSzPct val="90000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Potentially disastrous consequences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5E0C106-8B1F-44C1-A824-F8CA77867316}"/>
              </a:ext>
            </a:extLst>
          </p:cNvPr>
          <p:cNvSpPr txBox="1">
            <a:spLocks/>
          </p:cNvSpPr>
          <p:nvPr/>
        </p:nvSpPr>
        <p:spPr>
          <a:xfrm>
            <a:off x="0" y="3542200"/>
            <a:ext cx="4552950" cy="48577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Disadvantages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E2C799-58DD-480E-B839-E9B64446B7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2639" y="630410"/>
            <a:ext cx="3417495" cy="2577901"/>
          </a:xfrm>
          <a:prstGeom prst="rect">
            <a:avLst/>
          </a:prstGeom>
          <a:effectLst>
            <a:glow rad="368300">
              <a:schemeClr val="tx1">
                <a:alpha val="40000"/>
              </a:schemeClr>
            </a:glow>
          </a:effectLst>
        </p:spPr>
      </p:pic>
      <p:graphicFrame>
        <p:nvGraphicFramePr>
          <p:cNvPr id="10" name="Table 4">
            <a:extLst>
              <a:ext uri="{FF2B5EF4-FFF2-40B4-BE49-F238E27FC236}">
                <a16:creationId xmlns:a16="http://schemas.microsoft.com/office/drawing/2014/main" id="{EE809252-2249-49E6-98AB-088492E2F8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2391471"/>
              </p:ext>
            </p:extLst>
          </p:nvPr>
        </p:nvGraphicFramePr>
        <p:xfrm>
          <a:off x="528303" y="5853614"/>
          <a:ext cx="3496344" cy="807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5448">
                  <a:extLst>
                    <a:ext uri="{9D8B030D-6E8A-4147-A177-3AD203B41FA5}">
                      <a16:colId xmlns:a16="http://schemas.microsoft.com/office/drawing/2014/main" val="3020061555"/>
                    </a:ext>
                  </a:extLst>
                </a:gridCol>
                <a:gridCol w="1165448">
                  <a:extLst>
                    <a:ext uri="{9D8B030D-6E8A-4147-A177-3AD203B41FA5}">
                      <a16:colId xmlns:a16="http://schemas.microsoft.com/office/drawing/2014/main" val="1489569869"/>
                    </a:ext>
                  </a:extLst>
                </a:gridCol>
                <a:gridCol w="1165448">
                  <a:extLst>
                    <a:ext uri="{9D8B030D-6E8A-4147-A177-3AD203B41FA5}">
                      <a16:colId xmlns:a16="http://schemas.microsoft.com/office/drawing/2014/main" val="2147249265"/>
                    </a:ext>
                  </a:extLst>
                </a:gridCol>
              </a:tblGrid>
              <a:tr h="249061">
                <a:tc gridSpan="3">
                  <a:txBody>
                    <a:bodyPr/>
                    <a:lstStyle/>
                    <a:p>
                      <a:pPr algn="ctr"/>
                      <a:r>
                        <a:rPr lang="en-AU" sz="1200" dirty="0"/>
                        <a:t>Time Complexity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5541736"/>
                  </a:ext>
                </a:extLst>
              </a:tr>
              <a:tr h="249061">
                <a:tc>
                  <a:txBody>
                    <a:bodyPr/>
                    <a:lstStyle/>
                    <a:p>
                      <a:r>
                        <a:rPr lang="en-AU" sz="12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200" dirty="0"/>
                        <a:t>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200" dirty="0"/>
                        <a:t>Worst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6200645"/>
                  </a:ext>
                </a:extLst>
              </a:tr>
              <a:tr h="249061">
                <a:tc>
                  <a:txBody>
                    <a:bodyPr/>
                    <a:lstStyle/>
                    <a:p>
                      <a:r>
                        <a:rPr kumimoji="0" lang="el-G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rPr>
                        <a:t>Ω</a:t>
                      </a:r>
                      <a:r>
                        <a:rPr kumimoji="0" lang="en-A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rPr>
                        <a:t>(n)</a:t>
                      </a:r>
                      <a:endParaRPr lang="en-AU" sz="11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0" lang="el-G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rPr>
                        <a:t>Ω</a:t>
                      </a:r>
                      <a:r>
                        <a:rPr kumimoji="0" lang="en-A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rPr>
                        <a:t>(n)</a:t>
                      </a:r>
                      <a:endParaRPr lang="en-AU" sz="11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0" lang="el-G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rPr>
                        <a:t>Ω</a:t>
                      </a:r>
                      <a:r>
                        <a:rPr kumimoji="0" lang="en-A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rPr>
                        <a:t>(n)</a:t>
                      </a:r>
                      <a:endParaRPr lang="en-AU" sz="11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8688522"/>
                  </a:ext>
                </a:extLst>
              </a:tr>
            </a:tbl>
          </a:graphicData>
        </a:graphic>
      </p:graphicFrame>
      <p:pic>
        <p:nvPicPr>
          <p:cNvPr id="2050" name="Picture 2" descr="Best Complexity Merge Sort QN-logN Bogo Sort QN Bogosort ...">
            <a:extLst>
              <a:ext uri="{FF2B5EF4-FFF2-40B4-BE49-F238E27FC236}">
                <a16:creationId xmlns:a16="http://schemas.microsoft.com/office/drawing/2014/main" id="{57D4BC72-1EE6-45EB-8DB0-902FDCD66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888" y="1482737"/>
            <a:ext cx="2473648" cy="2061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26AD53-B38D-42E9-B502-ADF083B06B0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8334537" y="2396848"/>
            <a:ext cx="1721439" cy="957507"/>
          </a:xfrm>
          <a:prstGeom prst="rect">
            <a:avLst/>
          </a:prstGeom>
        </p:spPr>
      </p:pic>
      <p:pic>
        <p:nvPicPr>
          <p:cNvPr id="13" name="Picture 2" descr="25+ Best Memes About Quicksort | Quicksort Memes">
            <a:extLst>
              <a:ext uri="{FF2B5EF4-FFF2-40B4-BE49-F238E27FC236}">
                <a16:creationId xmlns:a16="http://schemas.microsoft.com/office/drawing/2014/main" id="{999144A3-7436-45C9-B5E8-B4BA08DF7C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6818" y="405363"/>
            <a:ext cx="3322058" cy="6086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863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947351C-70A3-4E33-A48F-77B6B0B194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848" y="126755"/>
            <a:ext cx="9538282" cy="6639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9451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BC3E8-793C-4E29-AE4F-0CFAA1B85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Image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E0E0B-ACFD-47F1-99CE-E53A9383C6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>
                <a:hlinkClick r:id="rId2"/>
              </a:rPr>
              <a:t>https://upload.wikimedia.org/wikipedia/commons/1/1b/Sorting_heapsort_anim.gif</a:t>
            </a:r>
            <a:endParaRPr lang="en-AU" dirty="0"/>
          </a:p>
          <a:p>
            <a:r>
              <a:rPr lang="en-AU" dirty="0">
                <a:hlinkClick r:id="rId3"/>
              </a:rPr>
              <a:t>https://upload.wikimedia.org/wikipedia/commons/d/d8/Sorting_shellsort_anim.gif</a:t>
            </a:r>
            <a:endParaRPr lang="en-AU" dirty="0"/>
          </a:p>
          <a:p>
            <a:r>
              <a:rPr lang="en-AU" dirty="0">
                <a:hlinkClick r:id="rId4"/>
              </a:rPr>
              <a:t>https://www.tutorialspoint.com/data_structures_algorithms/images/quick_sort_partition_animation.gif</a:t>
            </a:r>
            <a:endParaRPr lang="en-AU" dirty="0"/>
          </a:p>
          <a:p>
            <a:r>
              <a:rPr lang="en-AU" dirty="0">
                <a:hlinkClick r:id="rId5"/>
              </a:rPr>
              <a:t>https://giphy.com/gifs/algorithm-WLkahNhIBzxJu</a:t>
            </a:r>
            <a:endParaRPr lang="en-AU" dirty="0"/>
          </a:p>
          <a:p>
            <a:r>
              <a:rPr lang="en-AU" dirty="0">
                <a:hlinkClick r:id="rId6"/>
              </a:rPr>
              <a:t>https://giphy.com/gifs/earth-HtPQ2DrTFvG1y</a:t>
            </a:r>
            <a:endParaRPr lang="en-AU" dirty="0"/>
          </a:p>
          <a:p>
            <a:r>
              <a:rPr lang="en-AU" dirty="0">
                <a:hlinkClick r:id="rId7"/>
              </a:rPr>
              <a:t>https://www.c-sharpcorner.com/blogs/quick-sort-algorithm-in-c-sharp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463299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Custom 18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6a65ce3c-89f0-419f-acbb-03641ad9113e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327CA4B42446D4A8AC3AB6CEA98FDF9" ma:contentTypeVersion="9" ma:contentTypeDescription="Create a new document." ma:contentTypeScope="" ma:versionID="7ee0eac851eaeaa5b7fc541a3dd9ad1f">
  <xsd:schema xmlns:xsd="http://www.w3.org/2001/XMLSchema" xmlns:xs="http://www.w3.org/2001/XMLSchema" xmlns:p="http://schemas.microsoft.com/office/2006/metadata/properties" xmlns:ns3="6a65ce3c-89f0-419f-acbb-03641ad9113e" targetNamespace="http://schemas.microsoft.com/office/2006/metadata/properties" ma:root="true" ma:fieldsID="13d6087697252aff38d761b7a58dfd05" ns3:_="">
    <xsd:import namespace="6a65ce3c-89f0-419f-acbb-03641ad9113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65ce3c-89f0-419f-acbb-03641ad9113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21C015E-2B6B-4186-AA19-D3C2878D41E9}">
  <ds:schemaRefs>
    <ds:schemaRef ds:uri="http://schemas.microsoft.com/office/2006/metadata/properties"/>
    <ds:schemaRef ds:uri="http://schemas.microsoft.com/office/infopath/2007/PartnerControls"/>
    <ds:schemaRef ds:uri="6a65ce3c-89f0-419f-acbb-03641ad9113e"/>
  </ds:schemaRefs>
</ds:datastoreItem>
</file>

<file path=customXml/itemProps2.xml><?xml version="1.0" encoding="utf-8"?>
<ds:datastoreItem xmlns:ds="http://schemas.openxmlformats.org/officeDocument/2006/customXml" ds:itemID="{CB8F4788-175C-4F70-A2F8-15D797F6C15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a65ce3c-89f0-419f-acbb-03641ad9113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5BE4635-D1B4-4307-892D-6B7970BB730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Slate design</Template>
  <TotalTime>0</TotalTime>
  <Words>374</Words>
  <Application>Microsoft Office PowerPoint</Application>
  <PresentationFormat>Widescreen</PresentationFormat>
  <Paragraphs>80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Calibri</vt:lpstr>
      <vt:lpstr>Calisto MT</vt:lpstr>
      <vt:lpstr>Consolas</vt:lpstr>
      <vt:lpstr>Eras Demi ITC</vt:lpstr>
      <vt:lpstr>Eras Light ITC</vt:lpstr>
      <vt:lpstr>Pretendo</vt:lpstr>
      <vt:lpstr>Verdana</vt:lpstr>
      <vt:lpstr>Wingdings 2</vt:lpstr>
      <vt:lpstr>Slate</vt:lpstr>
      <vt:lpstr>Sorting Algorithms</vt:lpstr>
      <vt:lpstr>Sorting Algorithms used in this project:</vt:lpstr>
      <vt:lpstr>Merge Sort</vt:lpstr>
      <vt:lpstr>Heapsort</vt:lpstr>
      <vt:lpstr>Shellsort</vt:lpstr>
      <vt:lpstr>Quicksort</vt:lpstr>
      <vt:lpstr>Quantum Bogo Sort</vt:lpstr>
      <vt:lpstr>PowerPoint Presentation</vt:lpstr>
      <vt:lpstr>Image 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2020-02-26T06:15:27Z</dcterms:created>
  <dcterms:modified xsi:type="dcterms:W3CDTF">2020-03-05T12:36:35Z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0x0101000327CA4B42446D4A8AC3AB6CEA98FDF9</vt:lpwstr>
  </property>
</Properties>
</file>